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420" r:id="rId5"/>
    <p:sldId id="436" r:id="rId6"/>
    <p:sldId id="459" r:id="rId7"/>
    <p:sldId id="449" r:id="rId8"/>
    <p:sldId id="457" r:id="rId9"/>
    <p:sldId id="456" r:id="rId10"/>
    <p:sldId id="458" r:id="rId11"/>
    <p:sldId id="452" r:id="rId12"/>
    <p:sldId id="438" r:id="rId13"/>
    <p:sldId id="454" r:id="rId14"/>
    <p:sldId id="453" r:id="rId15"/>
    <p:sldId id="447" r:id="rId16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B52B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3E30C-8BC0-44E0-96F2-B701D42C393D}" v="94" dt="2020-07-31T20:44:19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77086" autoAdjust="0"/>
  </p:normalViewPr>
  <p:slideViewPr>
    <p:cSldViewPr>
      <p:cViewPr varScale="1">
        <p:scale>
          <a:sx n="76" d="100"/>
          <a:sy n="76" d="100"/>
        </p:scale>
        <p:origin x="13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1113" y="67627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45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800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55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465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126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32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851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37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548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61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6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D40-A767-4D57-9C94-72247FE2C2E7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1B0-52E1-4D8F-9804-0C5A7A44787F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5CE6-B5F4-42C4-9DAF-7E9A29DD83F4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491-C880-4777-B276-B3CC4E0C0063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01-470B-4DCC-937E-AF3230228678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9308-F1A4-4118-8DCA-36F7345AC7B6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E226-13F3-4BC2-B49B-B751DF8B3F5F}" type="datetime1">
              <a:rPr lang="en-US" smtClean="0"/>
              <a:t>8/2/2020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590-E040-455C-9D15-DB4A0F4981B5}" type="datetime1">
              <a:rPr lang="en-US" smtClean="0"/>
              <a:t>8/2/2020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9C2-F9D3-4161-94F0-AB552811E977}" type="datetime1">
              <a:rPr lang="en-US" smtClean="0"/>
              <a:t>8/2/2020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1CE3-4F38-4EE0-9821-17AFB90EEDB9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1FDA-384E-4CA4-AE26-F111F199CB65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304-F48C-4561-AC30-37A1933BD28C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0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A69BAF-4E26-49B6-8A45-0511DAF6EDCA}"/>
              </a:ext>
            </a:extLst>
          </p:cNvPr>
          <p:cNvSpPr/>
          <p:nvPr/>
        </p:nvSpPr>
        <p:spPr>
          <a:xfrm>
            <a:off x="2171700" y="2365588"/>
            <a:ext cx="4800600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Sample Size Estimates for Optical Coherence Tomography Outcome Measures Based on Trends Observed in the SPRINT-MS Trial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F3DA6C-55E5-48E1-9D25-165C130057AD}"/>
              </a:ext>
            </a:extLst>
          </p:cNvPr>
          <p:cNvSpPr/>
          <p:nvPr/>
        </p:nvSpPr>
        <p:spPr>
          <a:xfrm>
            <a:off x="2281106" y="5192143"/>
            <a:ext cx="4572000" cy="543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Janel K Fedler, Robert A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Bermel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Chris S Coffey, Elizabeth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Klingner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Jon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Yankey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Robert J Fox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A4F03-2A1C-49D6-82B5-A9E3E7503066}"/>
              </a:ext>
            </a:extLst>
          </p:cNvPr>
          <p:cNvSpPr txBox="1"/>
          <p:nvPr/>
        </p:nvSpPr>
        <p:spPr>
          <a:xfrm>
            <a:off x="3971682" y="4421958"/>
            <a:ext cx="104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SCT 2020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6BD241-531A-4DCD-B7A3-62A0273D6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"/>
    </mc:Choice>
    <mc:Fallback xmlns=""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CBE969-BABC-4257-960F-0EB57497B8B6}"/>
              </a:ext>
            </a:extLst>
          </p:cNvPr>
          <p:cNvSpPr/>
          <p:nvPr/>
        </p:nvSpPr>
        <p:spPr>
          <a:xfrm>
            <a:off x="2111829" y="2027510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GCIP Measures Yearly vs Every 6 Months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3B35D4A-F4A6-4FF0-B74B-094D28BF2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909754"/>
              </p:ext>
            </p:extLst>
          </p:nvPr>
        </p:nvGraphicFramePr>
        <p:xfrm>
          <a:off x="2400654" y="2649185"/>
          <a:ext cx="4897861" cy="1352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1821">
                  <a:extLst>
                    <a:ext uri="{9D8B030D-6E8A-4147-A177-3AD203B41FA5}">
                      <a16:colId xmlns:a16="http://schemas.microsoft.com/office/drawing/2014/main" val="3097251326"/>
                    </a:ext>
                  </a:extLst>
                </a:gridCol>
                <a:gridCol w="923544">
                  <a:extLst>
                    <a:ext uri="{9D8B030D-6E8A-4147-A177-3AD203B41FA5}">
                      <a16:colId xmlns:a16="http://schemas.microsoft.com/office/drawing/2014/main" val="1909980102"/>
                    </a:ext>
                  </a:extLst>
                </a:gridCol>
                <a:gridCol w="924476">
                  <a:extLst>
                    <a:ext uri="{9D8B030D-6E8A-4147-A177-3AD203B41FA5}">
                      <a16:colId xmlns:a16="http://schemas.microsoft.com/office/drawing/2014/main" val="4242713493"/>
                    </a:ext>
                  </a:extLst>
                </a:gridCol>
                <a:gridCol w="924476">
                  <a:extLst>
                    <a:ext uri="{9D8B030D-6E8A-4147-A177-3AD203B41FA5}">
                      <a16:colId xmlns:a16="http://schemas.microsoft.com/office/drawing/2014/main" val="3571434548"/>
                    </a:ext>
                  </a:extLst>
                </a:gridCol>
                <a:gridCol w="923544">
                  <a:extLst>
                    <a:ext uri="{9D8B030D-6E8A-4147-A177-3AD203B41FA5}">
                      <a16:colId xmlns:a16="http://schemas.microsoft.com/office/drawing/2014/main" val="238405702"/>
                    </a:ext>
                  </a:extLst>
                </a:gridCol>
              </a:tblGrid>
              <a:tr h="5270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500" dirty="0">
                          <a:effectLst/>
                        </a:rPr>
                        <a:t>Frequency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Effect Size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50%                60%               70%               80%  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46787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 Months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386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264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196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152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340285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Yearly</a:t>
                      </a: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47775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1D82812-A619-4DB4-A359-EBADA2B7AB46}"/>
              </a:ext>
            </a:extLst>
          </p:cNvPr>
          <p:cNvSpPr/>
          <p:nvPr/>
        </p:nvSpPr>
        <p:spPr>
          <a:xfrm>
            <a:off x="2829675" y="4262906"/>
            <a:ext cx="4039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30% increase in sample size by</a:t>
            </a:r>
          </a:p>
          <a:p>
            <a:pPr lvl="0"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</a:rPr>
              <a:t>increasing the scan interval to yearly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2E518E-336F-4129-A47A-D5C466A7FF8A}"/>
              </a:ext>
            </a:extLst>
          </p:cNvPr>
          <p:cNvSpPr/>
          <p:nvPr/>
        </p:nvSpPr>
        <p:spPr>
          <a:xfrm>
            <a:off x="2400654" y="4419600"/>
            <a:ext cx="723546" cy="108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8B3BE6D-D034-4CAC-B446-B39BE3063B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9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5"/>
    </mc:Choice>
    <mc:Fallback xmlns="">
      <p:transition spd="slow" advTm="5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7A99FF-622F-4799-A335-0618A65E99D1}"/>
              </a:ext>
            </a:extLst>
          </p:cNvPr>
          <p:cNvSpPr/>
          <p:nvPr/>
        </p:nvSpPr>
        <p:spPr>
          <a:xfrm>
            <a:off x="3733800" y="2274838"/>
            <a:ext cx="4572000" cy="332398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SPRINT-MS was the 1st multicenter progressive MS trial employing OCT as an outcome in all enrolled subjects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Based on trends from SPRINT-MS, OCT may be a viable outcome measure in future trials for therapies with large effects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Preplanning GCIP as the primary outcome measure requires advanced analytics validated across different acquisition platforms 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Methods to reduce noise and increase ability to detect treatment effect between groups: 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Increasing standards for scan quality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Adding assessment time points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Changing inclusion criteria to enrich for more active patients with more rapid change over time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Investigating alternative OCT outcomes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8983C-D05F-4751-B0A4-6EAA85554A5A}"/>
              </a:ext>
            </a:extLst>
          </p:cNvPr>
          <p:cNvSpPr txBox="1"/>
          <p:nvPr/>
        </p:nvSpPr>
        <p:spPr>
          <a:xfrm>
            <a:off x="456852" y="2951946"/>
            <a:ext cx="2743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Conclusions and Future Work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0A6698-64CD-4DB2-B336-D553A86917BC}"/>
              </a:ext>
            </a:extLst>
          </p:cNvPr>
          <p:cNvCxnSpPr/>
          <p:nvPr/>
        </p:nvCxnSpPr>
        <p:spPr>
          <a:xfrm>
            <a:off x="3377967" y="2438400"/>
            <a:ext cx="0" cy="3276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E8672C-6C24-4844-9F26-2B1C78AC0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48"/>
    </mc:Choice>
    <mc:Fallback xmlns="">
      <p:transition spd="slow" advTm="6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7C11CE-75E1-470F-87B6-676C67397EEF}"/>
              </a:ext>
            </a:extLst>
          </p:cNvPr>
          <p:cNvSpPr/>
          <p:nvPr/>
        </p:nvSpPr>
        <p:spPr>
          <a:xfrm>
            <a:off x="1066800" y="2078993"/>
            <a:ext cx="76200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American Academy of Ophthalmology. OCT image of normal retina with layers labeled [digital image]. https://www.aao.org/eye-health/treatments/what-is-optical-coherence-tomography. Accessed July 22, 2020.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The National Multiple Sclerosis Society. https://www.nationalmssociety.org/What-is-MS/Definition-of-MS. Accessed July 22, 2020.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Beaumont. MS nerve cells [digital image]. Retrieved from https://www.beaumont.org/images/default-source/neuro/ms-nerve-cells.jpg?sfvrsn=b77c97e3_0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Bermel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R, Fedler J, Kaiser P, Novalis C,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Schneebaum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J,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Klingner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e, Williams D,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Yankey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J,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Ecklund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D, Chase M, Naismith R, Klawiter E, Goodman A, Coffey C, Fox R. Optical Coherence Tomography Outcomes from SPRINT-MS, a multicenter, randomized, double-blind trial of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ibudilast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in progressive Multiple Sclerosis. Under Review. 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Fox RJ, Coffey CS,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Conwit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R, et al. Phase 2 Trial of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Ibudilast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in Progressive Multiple Sclerosis. New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Engl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J Med 2018; 379: 846-855. DOI: 10.1056/NEJMoa1803583.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R Core Team. R: A language and environment for statistical computing. 2019.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Saidha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S, Al-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Louzi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O,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Ratchford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JN, et al. Optical coherence tomography reflects brain atrophy in multiple sclerosis: A four-year study. Ann Neurol. 2015;78(5):801-813. DOI:10.1002/ana.24487.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Syc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SB, Warner CV, Hiremath GS, et al. Reproducibility of high-resolution optical coherence tomography in multiple sclerosis.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Mult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Scler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2010; 16: 829-839. 2010/06/10. DOI: 10.1177/1352458510371640.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Sotirchos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ES, Gonzalez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Caldito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N,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</a:rPr>
              <a:t>Filippatou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 A, et al. Progressive Multiple Sclerosis Is Associated with Faster and Specific Retinal Layer Atrophy. Ann Neurol. 2020;87(6):885-896. DOI:10.1002/ana.25738</a:t>
            </a:r>
          </a:p>
          <a:p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DAB93-A45B-4AA2-867E-3472154532F4}"/>
              </a:ext>
            </a:extLst>
          </p:cNvPr>
          <p:cNvSpPr txBox="1"/>
          <p:nvPr/>
        </p:nvSpPr>
        <p:spPr>
          <a:xfrm>
            <a:off x="76200" y="1532789"/>
            <a:ext cx="274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References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77244F-A84D-4B59-8FCC-C987595E2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"/>
    </mc:Choice>
    <mc:Fallback xmlns="">
      <p:transition spd="slow" advTm="5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7A99FF-622F-4799-A335-0618A65E99D1}"/>
              </a:ext>
            </a:extLst>
          </p:cNvPr>
          <p:cNvSpPr/>
          <p:nvPr/>
        </p:nvSpPr>
        <p:spPr>
          <a:xfrm>
            <a:off x="3733800" y="1876097"/>
            <a:ext cx="4572000" cy="138499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Multiple sclerosis (MS):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disease of the central nervous system in which the immune system attacks the myelin sheath of nerve fibers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Main symptoms affect movement and vision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 to modify disease course, relapses, and manage symptoms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8983C-D05F-4751-B0A4-6EAA85554A5A}"/>
              </a:ext>
            </a:extLst>
          </p:cNvPr>
          <p:cNvSpPr txBox="1"/>
          <p:nvPr/>
        </p:nvSpPr>
        <p:spPr>
          <a:xfrm>
            <a:off x="456852" y="2951946"/>
            <a:ext cx="2743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BACKGROUND –MS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0A6698-64CD-4DB2-B336-D553A86917BC}"/>
              </a:ext>
            </a:extLst>
          </p:cNvPr>
          <p:cNvCxnSpPr>
            <a:cxnSpLocks/>
          </p:cNvCxnSpPr>
          <p:nvPr/>
        </p:nvCxnSpPr>
        <p:spPr>
          <a:xfrm>
            <a:off x="3429000" y="2057400"/>
            <a:ext cx="0" cy="37338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C14BC6A-A5D8-4DB0-B8FC-9C6BEACC0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53704"/>
            <a:ext cx="2978313" cy="28194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7BB92A-1FC1-4D2B-A195-D77D106CD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1"/>
    </mc:Choice>
    <mc:Fallback xmlns="">
      <p:transition spd="slow" advTm="4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7A99FF-622F-4799-A335-0618A65E99D1}"/>
              </a:ext>
            </a:extLst>
          </p:cNvPr>
          <p:cNvSpPr/>
          <p:nvPr/>
        </p:nvSpPr>
        <p:spPr>
          <a:xfrm>
            <a:off x="3733800" y="1876097"/>
            <a:ext cx="4572000" cy="267765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Optical Coherence Tomography (OCT):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non-invasive procedure that uses light waves to measure the thickness of various structures within the retina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OCT parameters decline proportional to disability progression in MS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OCT use in clinical trials: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Frequently used in Ophthalmology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 cost, easy to perform with minimal patient burden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Requires compatible devices across centers and a specialized reading center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Two main models: Zeiss Cirrus and Heidelberg Spectralis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8983C-D05F-4751-B0A4-6EAA85554A5A}"/>
              </a:ext>
            </a:extLst>
          </p:cNvPr>
          <p:cNvSpPr txBox="1"/>
          <p:nvPr/>
        </p:nvSpPr>
        <p:spPr>
          <a:xfrm>
            <a:off x="456852" y="2951946"/>
            <a:ext cx="2743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BACKGROUND – OCT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0A6698-64CD-4DB2-B336-D553A86917BC}"/>
              </a:ext>
            </a:extLst>
          </p:cNvPr>
          <p:cNvCxnSpPr>
            <a:cxnSpLocks/>
          </p:cNvCxnSpPr>
          <p:nvPr/>
        </p:nvCxnSpPr>
        <p:spPr>
          <a:xfrm>
            <a:off x="3429000" y="2057400"/>
            <a:ext cx="0" cy="37338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BD63F5-4450-428B-B2A1-704B73C16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097" y="4553753"/>
            <a:ext cx="3913406" cy="19567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151BD89-7A71-4F7D-8DE3-617096225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56"/>
    </mc:Choice>
    <mc:Fallback xmlns="">
      <p:transition spd="slow" advTm="73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7A99FF-622F-4799-A335-0618A65E99D1}"/>
              </a:ext>
            </a:extLst>
          </p:cNvPr>
          <p:cNvSpPr/>
          <p:nvPr/>
        </p:nvSpPr>
        <p:spPr>
          <a:xfrm>
            <a:off x="3733800" y="2274838"/>
            <a:ext cx="4572000" cy="2246769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SPRINT-MS: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prospective, 96 week, phase 2 randomized trial of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ibudilast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primary and secondary progressive MS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48% reduction of brain volume loss measured by brain parenchymal fraction, a measure of permanent tissue loss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OCT was included as a key secondary measure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28 Total sites: 22 were certified as Zeiss Cirrus and 6 as Heidelberg Spectralis SD-OCT site 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183 participants imaged with Cirrus and 61 with Spectralis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8983C-D05F-4751-B0A4-6EAA85554A5A}"/>
              </a:ext>
            </a:extLst>
          </p:cNvPr>
          <p:cNvSpPr txBox="1"/>
          <p:nvPr/>
        </p:nvSpPr>
        <p:spPr>
          <a:xfrm>
            <a:off x="456852" y="2951946"/>
            <a:ext cx="2743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BACKGROUND – SPRINT-MS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0A6698-64CD-4DB2-B336-D553A86917BC}"/>
              </a:ext>
            </a:extLst>
          </p:cNvPr>
          <p:cNvCxnSpPr/>
          <p:nvPr/>
        </p:nvCxnSpPr>
        <p:spPr>
          <a:xfrm>
            <a:off x="3377967" y="2438400"/>
            <a:ext cx="0" cy="3276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874183-C56B-436A-A7F4-21A69F7AA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76" y="4098471"/>
            <a:ext cx="2800350" cy="12477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D07B1B-3446-4CDD-8B0B-DCC257E50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14"/>
    </mc:Choice>
    <mc:Fallback xmlns="">
      <p:transition spd="slow" advTm="6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7A99FF-622F-4799-A335-0618A65E99D1}"/>
              </a:ext>
            </a:extLst>
          </p:cNvPr>
          <p:cNvSpPr/>
          <p:nvPr/>
        </p:nvSpPr>
        <p:spPr>
          <a:xfrm>
            <a:off x="3733800" y="2274838"/>
            <a:ext cx="4572000" cy="289310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OCT outcomes: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peripapillary RNFL (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pRNFL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), macular volume (MV) and ganglion cell-inner plexiform layer thickness (GCIP) 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Obtained on both eyes at baseline, week 24, week 48, week 72 and week 96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Rate of change in OCT parameters by treatment group was estimated using a linear mixed model accounting for the correlation within-subject between eyes at each visit and over time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pRNFL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– combined model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MV – separate models by device</a:t>
            </a:r>
          </a:p>
          <a:p>
            <a:pPr marL="628650" lvl="1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GCIP – collected in Cirrus only</a:t>
            </a:r>
          </a:p>
          <a:p>
            <a:pPr marL="171450" indent="-171450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8983C-D05F-4751-B0A4-6EAA85554A5A}"/>
              </a:ext>
            </a:extLst>
          </p:cNvPr>
          <p:cNvSpPr txBox="1"/>
          <p:nvPr/>
        </p:nvSpPr>
        <p:spPr>
          <a:xfrm>
            <a:off x="456852" y="2951946"/>
            <a:ext cx="2743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BACKGROUND – SPRINT-MS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0A6698-64CD-4DB2-B336-D553A86917BC}"/>
              </a:ext>
            </a:extLst>
          </p:cNvPr>
          <p:cNvCxnSpPr/>
          <p:nvPr/>
        </p:nvCxnSpPr>
        <p:spPr>
          <a:xfrm>
            <a:off x="3377967" y="2438400"/>
            <a:ext cx="0" cy="3276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C874183-C56B-436A-A7F4-21A69F7AA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76" y="4098471"/>
            <a:ext cx="2800350" cy="1247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ADC911B-CE61-491A-AB42-C1CF59AF993B}"/>
                  </a:ext>
                </a:extLst>
              </p:cNvPr>
              <p:cNvSpPr/>
              <p:nvPr/>
            </p:nvSpPr>
            <p:spPr>
              <a:xfrm>
                <a:off x="3886200" y="5029200"/>
                <a:ext cx="5055131" cy="890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𝑠𝑡𝑟𝑎𝑡𝑎</m:t>
                          </m:r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𝑠𝑡𝑟𝑎𝑡𝑎</m:t>
                          </m:r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600" i="0" dirty="0">
                  <a:solidFill>
                    <a:schemeClr val="tx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𝑝𝑙𝑎𝑐𝑒𝑏𝑜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𝑖𝑚𝑒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𝑖𝑏𝑢𝑑𝑖𝑙𝑎𝑠𝑡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𝑖𝑚𝑒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600" i="0" dirty="0">
                  <a:solidFill>
                    <a:schemeClr val="tx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i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𝑒𝑦𝑒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𝑖𝑚𝑒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US" sz="16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ADC911B-CE61-491A-AB42-C1CF59AF9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029200"/>
                <a:ext cx="5055131" cy="890437"/>
              </a:xfrm>
              <a:prstGeom prst="rect">
                <a:avLst/>
              </a:prstGeom>
              <a:blipFill>
                <a:blip r:embed="rId7"/>
                <a:stretch>
                  <a:fillRect l="-121" b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ED84F1-B279-42FA-8491-A98A64997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14"/>
    </mc:Choice>
    <mc:Fallback xmlns="">
      <p:transition spd="slow" advTm="66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23627-D603-4273-A1F2-2F224B21D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005014"/>
            <a:ext cx="5667375" cy="3609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41245-0F2A-4CD5-A8DC-B7B3932F1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286" y="4038600"/>
            <a:ext cx="1469579" cy="174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64216-8FD2-47DE-A1E7-C852400CF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3352800"/>
            <a:ext cx="1447800" cy="15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671818-FDB4-477C-95CA-E7073A000404}"/>
              </a:ext>
            </a:extLst>
          </p:cNvPr>
          <p:cNvSpPr txBox="1"/>
          <p:nvPr/>
        </p:nvSpPr>
        <p:spPr>
          <a:xfrm>
            <a:off x="3048000" y="1820348"/>
            <a:ext cx="33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Model Estimated Change in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pRNFL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DA94C1-FAD5-484A-8229-A13B18D4F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5"/>
    </mc:Choice>
    <mc:Fallback xmlns="">
      <p:transition spd="slow" advTm="20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23E23A2-6ACF-4578-A8F5-9910EADC7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958765"/>
              </p:ext>
            </p:extLst>
          </p:nvPr>
        </p:nvGraphicFramePr>
        <p:xfrm>
          <a:off x="990600" y="2743200"/>
          <a:ext cx="7162800" cy="226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4611">
                  <a:extLst>
                    <a:ext uri="{9D8B030D-6E8A-4147-A177-3AD203B41FA5}">
                      <a16:colId xmlns:a16="http://schemas.microsoft.com/office/drawing/2014/main" val="2237825513"/>
                    </a:ext>
                  </a:extLst>
                </a:gridCol>
                <a:gridCol w="819722">
                  <a:extLst>
                    <a:ext uri="{9D8B030D-6E8A-4147-A177-3AD203B41FA5}">
                      <a16:colId xmlns:a16="http://schemas.microsoft.com/office/drawing/2014/main" val="1909980102"/>
                    </a:ext>
                  </a:extLst>
                </a:gridCol>
                <a:gridCol w="1092962">
                  <a:extLst>
                    <a:ext uri="{9D8B030D-6E8A-4147-A177-3AD203B41FA5}">
                      <a16:colId xmlns:a16="http://schemas.microsoft.com/office/drawing/2014/main" val="292087292"/>
                    </a:ext>
                  </a:extLst>
                </a:gridCol>
                <a:gridCol w="1092962">
                  <a:extLst>
                    <a:ext uri="{9D8B030D-6E8A-4147-A177-3AD203B41FA5}">
                      <a16:colId xmlns:a16="http://schemas.microsoft.com/office/drawing/2014/main" val="3102169070"/>
                    </a:ext>
                  </a:extLst>
                </a:gridCol>
                <a:gridCol w="1092962">
                  <a:extLst>
                    <a:ext uri="{9D8B030D-6E8A-4147-A177-3AD203B41FA5}">
                      <a16:colId xmlns:a16="http://schemas.microsoft.com/office/drawing/2014/main" val="3898674367"/>
                    </a:ext>
                  </a:extLst>
                </a:gridCol>
                <a:gridCol w="1229581">
                  <a:extLst>
                    <a:ext uri="{9D8B030D-6E8A-4147-A177-3AD203B41FA5}">
                      <a16:colId xmlns:a16="http://schemas.microsoft.com/office/drawing/2014/main" val="23867471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Outcome Measure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Change Per Year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Placebo        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Ibudilast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Effect Size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P-value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6446787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pRNFL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-0.2630uM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+0.0424uM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340285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MV - Cirrus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-0.0208mm</a:t>
                      </a:r>
                      <a:r>
                        <a:rPr lang="en-US" sz="140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-0.0004mm</a:t>
                      </a:r>
                      <a:r>
                        <a:rPr lang="en-US" sz="140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2964014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MV - Spectralis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-0.0366mm</a:t>
                      </a:r>
                      <a:r>
                        <a:rPr lang="en-US" sz="140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-0.0050mm</a:t>
                      </a:r>
                      <a:r>
                        <a:rPr lang="en-US" sz="1400" baseline="300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477750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GCIP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-0.9587uM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-0.4893uM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49%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0.12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956602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5127656-9862-4FF1-AC96-51F0F133810C}"/>
              </a:ext>
            </a:extLst>
          </p:cNvPr>
          <p:cNvSpPr txBox="1"/>
          <p:nvPr/>
        </p:nvSpPr>
        <p:spPr>
          <a:xfrm>
            <a:off x="3476796" y="2057400"/>
            <a:ext cx="219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OCT Model Estimates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88B6CF-6D7F-4F19-90D9-1E6807761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6"/>
    </mc:Choice>
    <mc:Fallback xmlns="">
      <p:transition spd="slow" advTm="4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E7A99FF-622F-4799-A335-0618A65E99D1}"/>
                  </a:ext>
                </a:extLst>
              </p:cNvPr>
              <p:cNvSpPr/>
              <p:nvPr/>
            </p:nvSpPr>
            <p:spPr>
              <a:xfrm>
                <a:off x="3733800" y="2274838"/>
                <a:ext cx="4572000" cy="3172343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spAutoFit/>
              </a:bodyPr>
              <a:lstStyle/>
              <a:p>
                <a:pPr marL="171450" indent="-171450">
                  <a:buClr>
                    <a:srgbClr val="00B050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</a:rPr>
                  <a:t>Simulation to estimate sample sizes needed for 2-arm trials for the OCT outcome measures based on trends observed in the SPRINT-MS trial</a:t>
                </a:r>
              </a:p>
              <a:p>
                <a:pPr marL="628650" lvl="1" indent="-171450">
                  <a:buClr>
                    <a:srgbClr val="00B050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</a:rPr>
                  <a:t>Varied the treatment effect estimate to achieve selected effect sizes for the percentage in slope reduction relative to placebo</a:t>
                </a:r>
              </a:p>
              <a:p>
                <a:pPr>
                  <a:buClr>
                    <a:srgbClr val="00B050"/>
                  </a:buClr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</a:rPr>
                  <a:t>                effect size 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𝑝𝑙𝑎𝑐𝑒𝑏𝑜</m:t>
                        </m:r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𝑠𝑙𝑜𝑝𝑒</m:t>
                        </m:r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𝑡𝑟𝑒𝑎𝑡𝑚𝑒𝑛𝑡</m:t>
                        </m:r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𝑠𝑙𝑜𝑝𝑒</m:t>
                        </m:r>
                      </m:num>
                      <m:den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𝑝𝑙𝑎𝑐𝑒𝑏𝑜</m:t>
                        </m:r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𝑠𝑙𝑜𝑝𝑒</m:t>
                        </m:r>
                      </m:den>
                    </m:f>
                  </m:oMath>
                </a14:m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</a:p>
              <a:p>
                <a:pPr marL="628650" lvl="1" indent="-171450">
                  <a:buClr>
                    <a:srgbClr val="00B050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</a:rPr>
                  <a:t>Power was estimated by the percent of times out of r=1000 replications that the p-value for the test of equal slopes between treatment groups was below the designated alpha level </a:t>
                </a:r>
              </a:p>
              <a:p>
                <a:pPr marL="628650" lvl="1" indent="-171450">
                  <a:buClr>
                    <a:srgbClr val="00B050"/>
                  </a:buClr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</a:rPr>
                  <a:t>Grid search method used to estimate the sample size that would achieve the desired power</a:t>
                </a:r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E7A99FF-622F-4799-A335-0618A65E9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274838"/>
                <a:ext cx="4572000" cy="3172343"/>
              </a:xfrm>
              <a:prstGeom prst="rect">
                <a:avLst/>
              </a:prstGeom>
              <a:blipFill>
                <a:blip r:embed="rId6"/>
                <a:stretch>
                  <a:fillRect l="-267" t="-384" r="-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BE8983C-D05F-4751-B0A4-6EAA85554A5A}"/>
              </a:ext>
            </a:extLst>
          </p:cNvPr>
          <p:cNvSpPr txBox="1"/>
          <p:nvPr/>
        </p:nvSpPr>
        <p:spPr>
          <a:xfrm>
            <a:off x="456852" y="2951946"/>
            <a:ext cx="274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Methods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0A6698-64CD-4DB2-B336-D553A86917BC}"/>
              </a:ext>
            </a:extLst>
          </p:cNvPr>
          <p:cNvCxnSpPr/>
          <p:nvPr/>
        </p:nvCxnSpPr>
        <p:spPr>
          <a:xfrm>
            <a:off x="3377967" y="2438400"/>
            <a:ext cx="0" cy="3276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975789-06A8-42C6-BFBF-7A0A4EC1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7"/>
    </mc:Choice>
    <mc:Fallback xmlns="">
      <p:transition spd="slow" advTm="4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118F46-D2A4-4C0A-8E2C-5B52C41E4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54126"/>
              </p:ext>
            </p:extLst>
          </p:nvPr>
        </p:nvGraphicFramePr>
        <p:xfrm>
          <a:off x="1960307" y="2667000"/>
          <a:ext cx="5223386" cy="218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0903">
                  <a:extLst>
                    <a:ext uri="{9D8B030D-6E8A-4147-A177-3AD203B41FA5}">
                      <a16:colId xmlns:a16="http://schemas.microsoft.com/office/drawing/2014/main" val="2237825513"/>
                    </a:ext>
                  </a:extLst>
                </a:gridCol>
                <a:gridCol w="787563">
                  <a:extLst>
                    <a:ext uri="{9D8B030D-6E8A-4147-A177-3AD203B41FA5}">
                      <a16:colId xmlns:a16="http://schemas.microsoft.com/office/drawing/2014/main" val="1909980102"/>
                    </a:ext>
                  </a:extLst>
                </a:gridCol>
                <a:gridCol w="984454">
                  <a:extLst>
                    <a:ext uri="{9D8B030D-6E8A-4147-A177-3AD203B41FA5}">
                      <a16:colId xmlns:a16="http://schemas.microsoft.com/office/drawing/2014/main" val="4242713493"/>
                    </a:ext>
                  </a:extLst>
                </a:gridCol>
                <a:gridCol w="984454">
                  <a:extLst>
                    <a:ext uri="{9D8B030D-6E8A-4147-A177-3AD203B41FA5}">
                      <a16:colId xmlns:a16="http://schemas.microsoft.com/office/drawing/2014/main" val="3571434548"/>
                    </a:ext>
                  </a:extLst>
                </a:gridCol>
                <a:gridCol w="886012">
                  <a:extLst>
                    <a:ext uri="{9D8B030D-6E8A-4147-A177-3AD203B41FA5}">
                      <a16:colId xmlns:a16="http://schemas.microsoft.com/office/drawing/2014/main" val="2384057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Outcome Measure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Effect Size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50%                60%               70%               80%  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46787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pRNFL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&gt;9500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7336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5490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4050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340285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MV - Cirrus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1950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1370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1054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852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2964014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MV - Spectralis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270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204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172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140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477750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GCIP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386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264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196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152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8956602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CBE969-BABC-4257-960F-0EB57497B8B6}"/>
              </a:ext>
            </a:extLst>
          </p:cNvPr>
          <p:cNvSpPr/>
          <p:nvPr/>
        </p:nvSpPr>
        <p:spPr>
          <a:xfrm>
            <a:off x="1619249" y="1828800"/>
            <a:ext cx="594360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sizes for 2-arm trials based on trends observed in the NN102 progressive MS trial to achieve 80% power and 10% type I error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E0F8DD-0FA5-4096-9243-DCB43F899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8"/>
    </mc:Choice>
    <mc:Fallback xmlns="">
      <p:transition spd="slow" advTm="3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BCA94D-9BFD-4FB0-BF75-F8DC5286CB9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6089</TotalTime>
  <Words>1058</Words>
  <Application>Microsoft Office PowerPoint</Application>
  <PresentationFormat>On-screen Show (4:3)</PresentationFormat>
  <Paragraphs>148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Stark</dc:creator>
  <cp:lastModifiedBy>Angie Stark</cp:lastModifiedBy>
  <cp:revision>166</cp:revision>
  <cp:lastPrinted>2020-05-07T19:56:38Z</cp:lastPrinted>
  <dcterms:created xsi:type="dcterms:W3CDTF">2020-05-07T18:35:30Z</dcterms:created>
  <dcterms:modified xsi:type="dcterms:W3CDTF">2020-08-02T22:37:16Z</dcterms:modified>
</cp:coreProperties>
</file>